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71" r:id="rId4"/>
    <p:sldId id="270" r:id="rId5"/>
    <p:sldId id="266" r:id="rId6"/>
    <p:sldId id="267" r:id="rId7"/>
    <p:sldId id="257" r:id="rId8"/>
    <p:sldId id="258" r:id="rId9"/>
    <p:sldId id="259" r:id="rId10"/>
    <p:sldId id="272" r:id="rId11"/>
    <p:sldId id="261" r:id="rId12"/>
    <p:sldId id="268" r:id="rId13"/>
    <p:sldId id="269" r:id="rId14"/>
    <p:sldId id="262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287EED04-5337-492D-8FBC-D179FF1DBCEA}" type="datetimeFigureOut">
              <a:rPr lang="en-US"/>
              <a:pPr>
                <a:defRPr/>
              </a:pPr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B69A80F-4454-4AB1-A014-09D4C5C79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6124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41F8C3-3B24-4195-961A-330A007434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12438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4CFB5D-5616-4809-81AF-994007730D8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F4E7C-03C9-4EB0-B915-889EF9369C9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54017-693C-4E67-A04F-400507999A1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41F8C3-3B24-4195-961A-330A007434D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48193-0101-444F-B48A-9EDF5A7C9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1D6C-BAA8-4996-AFD7-A4F0099A04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914400"/>
            <a:ext cx="196215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73405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1D8C-48B5-4DEF-BD71-7BDEBCFEC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C0546-A1C3-4947-8907-EEE4FB8A3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DEF7A-9E35-40DA-AE86-D0EC83D8A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63763"/>
            <a:ext cx="38481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163763"/>
            <a:ext cx="38481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BF19E-C3A6-428A-9959-34BE4F74F0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B9201-4E9E-44C7-9BBA-8E9997AA7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BAE14-1C6D-42E7-B040-7BA2173549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B459C-A5F0-4C62-B3E3-C239C8D714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A46F-52FE-43D5-87C0-3E19FC88B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85364-3244-4884-B4EF-73AA6F695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63763"/>
            <a:ext cx="784860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29350"/>
            <a:ext cx="1447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29350"/>
            <a:ext cx="2438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29350"/>
            <a:ext cx="1447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DE0C547-C48A-40FC-8FCC-451F359E1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19" descr="forUC09_9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Data%20on%20Participants/RET%20Teacher%20Research%20Project%20Assignments_2017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roxy.libraries.uc.edu/login?url=http://www.libraries.uc.ed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hyperlink" Target="mailto:anant.kukreti@uc.edu" TargetMode="External"/><Relationship Id="rId7" Type="http://schemas.openxmlformats.org/officeDocument/2006/relationships/hyperlink" Target="mailto:SANDERMK@UCMAIL.UC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argaret.kupferle@uc.edu" TargetMode="External"/><Relationship Id="rId5" Type="http://schemas.openxmlformats.org/officeDocument/2006/relationships/hyperlink" Target="mailto:liberid@ucmail.uc.edu" TargetMode="External"/><Relationship Id="rId4" Type="http://schemas.openxmlformats.org/officeDocument/2006/relationships/hyperlink" Target="mailto:barneki@ucmail.uc.edu" TargetMode="External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retucnsf/" TargetMode="External"/><Relationship Id="rId2" Type="http://schemas.openxmlformats.org/officeDocument/2006/relationships/hyperlink" Target="https://www.ceas3.uc.edu/ret/archive/2017/ret/about.php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Experiences for Teachers (RET)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305800" cy="1752600"/>
          </a:xfrm>
        </p:spPr>
        <p:txBody>
          <a:bodyPr/>
          <a:lstStyle/>
          <a:p>
            <a:pPr algn="l" eaLnBrk="1" hangingPunct="1"/>
            <a:r>
              <a:rPr lang="en-US" altLang="en-US" b="1" dirty="0" smtClean="0"/>
              <a:t>Dates:</a:t>
            </a:r>
            <a:r>
              <a:rPr lang="en-US" altLang="en-US" dirty="0" smtClean="0"/>
              <a:t>  June </a:t>
            </a:r>
            <a:r>
              <a:rPr lang="en-US" altLang="en-US" dirty="0" smtClean="0"/>
              <a:t>11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</a:t>
            </a:r>
            <a:r>
              <a:rPr lang="en-US" altLang="en-US" dirty="0" smtClean="0"/>
              <a:t>– July 27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</a:t>
            </a:r>
            <a:r>
              <a:rPr lang="en-US" altLang="en-US" sz="2400" dirty="0" smtClean="0"/>
              <a:t>(</a:t>
            </a:r>
            <a:r>
              <a:rPr lang="en-US" altLang="en-US" sz="2000" dirty="0" smtClean="0"/>
              <a:t>9:00 AM – 6:00 PM</a:t>
            </a:r>
            <a:r>
              <a:rPr lang="en-US" altLang="en-US" sz="2400" dirty="0" smtClean="0"/>
              <a:t>)</a:t>
            </a:r>
          </a:p>
          <a:p>
            <a:pPr algn="l" eaLnBrk="1" hangingPunct="1"/>
            <a:r>
              <a:rPr lang="en-US" altLang="en-US" b="1" dirty="0" smtClean="0"/>
              <a:t>Context:  </a:t>
            </a:r>
            <a:r>
              <a:rPr lang="en-US" altLang="en-US" dirty="0" smtClean="0"/>
              <a:t>5 </a:t>
            </a:r>
            <a:r>
              <a:rPr lang="en-US" altLang="en-US" dirty="0" smtClean="0"/>
              <a:t>Engineering Research projects</a:t>
            </a:r>
          </a:p>
          <a:p>
            <a:pPr algn="l" eaLnBrk="1" hangingPunct="1"/>
            <a:r>
              <a:rPr lang="en-US" altLang="en-US" dirty="0" smtClean="0"/>
              <a:t>		Professional Development Support</a:t>
            </a:r>
          </a:p>
          <a:p>
            <a:pPr algn="l" eaLnBrk="1" hangingPunct="1"/>
            <a:r>
              <a:rPr lang="en-US" altLang="en-US" b="1" dirty="0" smtClean="0"/>
              <a:t>Participants: </a:t>
            </a:r>
            <a:r>
              <a:rPr lang="en-US" altLang="en-US" b="1" dirty="0" smtClean="0"/>
              <a:t>10 </a:t>
            </a:r>
            <a:r>
              <a:rPr lang="en-US" altLang="en-US" dirty="0" smtClean="0"/>
              <a:t>RET </a:t>
            </a:r>
            <a:r>
              <a:rPr lang="en-US" altLang="en-US" dirty="0" smtClean="0"/>
              <a:t>Teachers</a:t>
            </a:r>
          </a:p>
        </p:txBody>
      </p:sp>
      <p:pic>
        <p:nvPicPr>
          <p:cNvPr id="2052" name="Picture 4" descr="C:\Users\Liberid\AppData\Local\Microsoft\Windows\Temporary Internet Files\Content.IE5\4C0VEWPN\eng-shi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057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Payment Schedule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000" b="1" dirty="0" smtClean="0"/>
              <a:t>Payment Schedule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$1750 after July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and after last day when all summer deliverables have be completed = $3500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$1000 – Unit implementation and completion of follow-up sections of Unit and Activity Templates plus unit based individual video and individual poster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$500 – Presenting Poster at the STEM Conference 2018 on September 20th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$500  - Attending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Community of Practice in early January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$500 – Attending Culmination Event (2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Community of Practice) in late March or early April – present PPT on Unit implementation, plus video and poster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71600"/>
            <a:ext cx="8763000" cy="1219200"/>
          </a:xfrm>
        </p:spPr>
        <p:txBody>
          <a:bodyPr/>
          <a:lstStyle/>
          <a:p>
            <a:pPr lvl="2" algn="l"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Team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Responsibilities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>
          <a:xfrm>
            <a:off x="304800" y="1905000"/>
            <a:ext cx="4268788" cy="9144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Person Responsible/ Tasks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362200"/>
            <a:ext cx="3810000" cy="3962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200" b="1" u="sng" dirty="0" smtClean="0"/>
              <a:t>Area Coordinator, Sub Area Coordinator/Faculty Mentor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Oversees Research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Meets weekly w/RET Teachers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Completes weekly reflective survey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Helps RET Teachers determine CBL/EDP component of Unit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Attends Bi- Weekly Presentations and offers critiques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61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52600"/>
            <a:ext cx="42672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              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2400" y="2616200"/>
            <a:ext cx="5105400" cy="36115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200" b="1" u="sng" dirty="0" smtClean="0"/>
              <a:t>Graduate Research Assistant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Conducts Training of RET Teachers on Research Projects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Supervises RET Teachers on conducting Research Projects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Meets weekly w/RET Teachers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Completes weekly reflective survey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Works directly with RET Teachers on Summer deliverables (Report, PPT, Video, Poster) and CBL/EDP component of Unit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Attends Bi- Weekly Presentations and offers critiques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sz="1800" b="1" dirty="0" smtClean="0"/>
              <a:t>Delivers Research Report to Judges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sz="1800" dirty="0" smtClean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sz="1800" dirty="0" smtClean="0"/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6151" name="Picture 3" descr="C:\Users\Debbie\AppData\Local\Microsoft\Windows\Temporary Internet Files\Content.IE5\ULFXVX67\MC9000708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914400"/>
            <a:ext cx="19812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0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Laboratory and Office Usage and Safety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1378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sz="2200" b="1" u="sng" dirty="0" smtClean="0">
                <a:effectLst/>
                <a:latin typeface="Arial" charset="0"/>
              </a:rPr>
              <a:t>Attire</a:t>
            </a:r>
          </a:p>
          <a:p>
            <a:pPr lvl="1" eaLnBrk="1" hangingPunct="1">
              <a:buClr>
                <a:schemeClr val="tx1"/>
              </a:buClr>
              <a:buSzTx/>
            </a:pPr>
            <a:r>
              <a:rPr lang="en-US" sz="2200" b="1" dirty="0" smtClean="0">
                <a:effectLst/>
                <a:latin typeface="Arial" charset="0"/>
                <a:cs typeface="Times New Roman" pitchFamily="18" charset="0"/>
              </a:rPr>
              <a:t>Closed toe shoes</a:t>
            </a:r>
            <a:r>
              <a:rPr lang="en-US" sz="2200" b="1" dirty="0" smtClean="0">
                <a:effectLst/>
                <a:latin typeface="Arial" charset="0"/>
              </a:rPr>
              <a:t> </a:t>
            </a:r>
          </a:p>
          <a:p>
            <a:pPr lvl="1" eaLnBrk="1" hangingPunct="1">
              <a:buClr>
                <a:schemeClr val="tx1"/>
              </a:buClr>
              <a:buSzTx/>
            </a:pPr>
            <a:r>
              <a:rPr lang="en-US" sz="2200" b="1" dirty="0" smtClean="0">
                <a:effectLst/>
                <a:latin typeface="Arial" charset="0"/>
                <a:cs typeface="Times New Roman" pitchFamily="18" charset="0"/>
              </a:rPr>
              <a:t>Full length pants</a:t>
            </a:r>
            <a:r>
              <a:rPr lang="en-US" sz="2200" b="1" dirty="0" smtClean="0">
                <a:effectLst/>
                <a:latin typeface="Arial" charset="0"/>
              </a:rPr>
              <a:t> </a:t>
            </a:r>
          </a:p>
          <a:p>
            <a:pPr lvl="1" eaLnBrk="1" hangingPunct="1">
              <a:buClr>
                <a:schemeClr val="tx1"/>
              </a:buClr>
              <a:buSzTx/>
            </a:pPr>
            <a:r>
              <a:rPr lang="en-US" sz="2200" b="1" dirty="0" smtClean="0">
                <a:effectLst/>
                <a:latin typeface="Arial" charset="0"/>
                <a:cs typeface="Times New Roman" pitchFamily="18" charset="0"/>
              </a:rPr>
              <a:t>Safety glasses, lab coats, and masks when needed</a:t>
            </a:r>
            <a:r>
              <a:rPr lang="en-US" sz="2200" b="1" dirty="0" smtClean="0">
                <a:effectLst/>
                <a:latin typeface="Arial" charset="0"/>
              </a:rPr>
              <a:t> </a:t>
            </a:r>
          </a:p>
          <a:p>
            <a:pPr lvl="1" eaLnBrk="1" hangingPunct="1">
              <a:buClr>
                <a:schemeClr val="tx1"/>
              </a:buClr>
              <a:buSzTx/>
            </a:pPr>
            <a:r>
              <a:rPr lang="en-US" sz="2200" b="1" dirty="0" smtClean="0">
                <a:effectLst/>
                <a:latin typeface="Arial" charset="0"/>
                <a:cs typeface="Times New Roman" pitchFamily="18" charset="0"/>
              </a:rPr>
              <a:t>Hard hats when needed</a:t>
            </a:r>
          </a:p>
          <a:p>
            <a:pPr lvl="1" eaLnBrk="1" hangingPunct="1">
              <a:buClr>
                <a:schemeClr val="tx1"/>
              </a:buClr>
              <a:buSzTx/>
            </a:pPr>
            <a:r>
              <a:rPr lang="en-US" sz="2200" b="1" dirty="0" smtClean="0">
                <a:effectLst/>
                <a:latin typeface="Arial" charset="0"/>
                <a:cs typeface="Times New Roman" pitchFamily="18" charset="0"/>
              </a:rPr>
              <a:t>You can bring clothes to change for the afternoon</a:t>
            </a:r>
            <a:endParaRPr lang="en-US" sz="2200" b="1" dirty="0" smtClean="0">
              <a:effectLst/>
              <a:latin typeface="Arial" charset="0"/>
            </a:endParaRPr>
          </a:p>
          <a:p>
            <a:pPr eaLnBrk="1" hangingPunct="1">
              <a:buClr>
                <a:schemeClr val="tx1"/>
              </a:buClr>
              <a:buSzTx/>
            </a:pPr>
            <a:r>
              <a:rPr lang="en-US" sz="2200" b="1" u="sng" dirty="0" smtClean="0">
                <a:effectLst/>
                <a:latin typeface="Arial" charset="0"/>
                <a:cs typeface="Times New Roman" pitchFamily="18" charset="0"/>
              </a:rPr>
              <a:t>Equipment training and usage</a:t>
            </a:r>
            <a:endParaRPr lang="en-US" sz="2200" b="1" u="sng" dirty="0" smtClean="0">
              <a:effectLst/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SzTx/>
            </a:pPr>
            <a:r>
              <a:rPr lang="en-US" sz="2200" b="1" dirty="0" smtClean="0">
                <a:effectLst/>
                <a:latin typeface="Arial" charset="0"/>
                <a:cs typeface="Times New Roman" pitchFamily="18" charset="0"/>
              </a:rPr>
              <a:t>Provided by laboratory technician and/or Graduate Research Fellow prior to usage</a:t>
            </a:r>
            <a:endParaRPr lang="en-US" sz="2200" b="1" dirty="0" smtClean="0">
              <a:effectLst/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SzTx/>
            </a:pPr>
            <a:r>
              <a:rPr lang="en-US" sz="2200" b="1" dirty="0" smtClean="0">
                <a:effectLst/>
                <a:latin typeface="Arial" charset="0"/>
                <a:cs typeface="Times New Roman" pitchFamily="18" charset="0"/>
              </a:rPr>
              <a:t>No equipment should be used without receiving training</a:t>
            </a:r>
          </a:p>
          <a:p>
            <a:pPr lvl="1" eaLnBrk="1" hangingPunct="1">
              <a:buClr>
                <a:schemeClr val="tx1"/>
              </a:buClr>
              <a:buSzTx/>
            </a:pPr>
            <a:r>
              <a:rPr lang="en-US" sz="2200" b="1" dirty="0" smtClean="0">
                <a:effectLst/>
                <a:latin typeface="Arial" charset="0"/>
                <a:cs typeface="Times New Roman" pitchFamily="18" charset="0"/>
              </a:rPr>
              <a:t>All tools borrowed should be returned before the end of the day</a:t>
            </a:r>
            <a:endParaRPr lang="en-US" sz="2200" b="1" dirty="0" smtClean="0">
              <a:effectLst/>
              <a:latin typeface="Arial" charset="0"/>
            </a:endParaRPr>
          </a:p>
        </p:txBody>
      </p:sp>
      <p:pic>
        <p:nvPicPr>
          <p:cNvPr id="6147" name="Picture 3" descr="C:\Users\Liberid\AppData\Local\Microsoft\Windows\Temporary Internet Files\Content.IE5\VVN3O128\MC9003590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062" y="1295400"/>
            <a:ext cx="1523819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66800"/>
            <a:ext cx="8001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Laboratory and Office Usage </a:t>
            </a:r>
            <a:b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and Safety Issues (Continued)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458200" cy="4191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SzTx/>
              <a:defRPr/>
            </a:pPr>
            <a:r>
              <a:rPr lang="en-US" sz="2800" b="1" dirty="0" smtClean="0">
                <a:effectLst/>
                <a:latin typeface="Arial" charset="0"/>
                <a:cs typeface="Arial" charset="0"/>
              </a:rPr>
              <a:t>Never work alone when testing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chemeClr val="tx1"/>
              </a:buClr>
              <a:buSzTx/>
              <a:defRPr/>
            </a:pPr>
            <a:r>
              <a:rPr lang="en-US" sz="2800" b="1" dirty="0" smtClean="0">
                <a:effectLst/>
                <a:latin typeface="Arial" charset="0"/>
                <a:cs typeface="Arial" charset="0"/>
              </a:rPr>
              <a:t>Use of Project Office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buClr>
                <a:schemeClr val="tx1"/>
              </a:buClr>
              <a:buSzTx/>
              <a:defRPr/>
            </a:pPr>
            <a:r>
              <a:rPr lang="en-US" sz="2400" b="1" dirty="0" smtClean="0">
                <a:effectLst/>
                <a:latin typeface="Arial" charset="0"/>
                <a:cs typeface="Arial" charset="0"/>
              </a:rPr>
              <a:t>RET Project Office, Baldwin 756, should be kept clean on a daily basis ‑ no exceptions</a:t>
            </a:r>
            <a:endParaRPr lang="en-US" sz="2400" b="1" dirty="0" smtClean="0">
              <a:effectLst/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SzTx/>
              <a:defRPr/>
            </a:pPr>
            <a:r>
              <a:rPr lang="en-US" sz="2400" b="1" dirty="0" smtClean="0">
                <a:effectLst/>
                <a:latin typeface="Arial" charset="0"/>
                <a:cs typeface="Times New Roman" pitchFamily="18" charset="0"/>
              </a:rPr>
              <a:t>Lock the room after leaving – no exceptions</a:t>
            </a:r>
          </a:p>
          <a:p>
            <a:pPr eaLnBrk="1" hangingPunct="1">
              <a:buClr>
                <a:schemeClr val="tx1"/>
              </a:buClr>
              <a:buSzTx/>
              <a:defRPr/>
            </a:pPr>
            <a:r>
              <a:rPr lang="en-US" sz="2800" b="1" dirty="0" smtClean="0">
                <a:effectLst/>
                <a:latin typeface="Arial" charset="0"/>
                <a:cs typeface="Times New Roman" pitchFamily="18" charset="0"/>
              </a:rPr>
              <a:t>Copy Machine Usage</a:t>
            </a:r>
            <a:endParaRPr lang="en-US" sz="2800" b="1" dirty="0" smtClean="0">
              <a:effectLst/>
              <a:latin typeface="Arial" charset="0"/>
            </a:endParaRPr>
          </a:p>
          <a:p>
            <a:pPr lvl="1" eaLnBrk="1" hangingPunct="1">
              <a:buClr>
                <a:schemeClr val="tx1"/>
              </a:buClr>
              <a:buSzTx/>
              <a:defRPr/>
            </a:pPr>
            <a:r>
              <a:rPr lang="en-US" sz="2400" b="1" dirty="0" smtClean="0">
                <a:effectLst/>
                <a:latin typeface="Arial" charset="0"/>
                <a:cs typeface="Times New Roman" pitchFamily="18" charset="0"/>
              </a:rPr>
              <a:t>For printing needs, please see </a:t>
            </a:r>
            <a:r>
              <a:rPr lang="en-US" sz="2400" b="1" dirty="0" smtClean="0">
                <a:effectLst/>
                <a:latin typeface="Arial" charset="0"/>
                <a:cs typeface="Times New Roman" pitchFamily="18" charset="0"/>
              </a:rPr>
              <a:t>Kristin or Debbie </a:t>
            </a:r>
            <a:r>
              <a:rPr lang="en-US" sz="2400" b="1" dirty="0" smtClean="0">
                <a:effectLst/>
                <a:latin typeface="Arial" charset="0"/>
                <a:cs typeface="Times New Roman" pitchFamily="18" charset="0"/>
              </a:rPr>
              <a:t>for use of printer in office at 609 Old Chemistry Building.</a:t>
            </a:r>
            <a:endParaRPr lang="en-US" sz="2400" b="1" dirty="0" smtClean="0">
              <a:effectLst/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Clr>
                <a:schemeClr val="bg2"/>
              </a:buClr>
              <a:buSzTx/>
              <a:buNone/>
              <a:defRPr/>
            </a:pPr>
            <a:endParaRPr lang="en-US" sz="2400" dirty="0" smtClean="0">
              <a:solidFill>
                <a:schemeClr val="bg2"/>
              </a:solidFill>
              <a:effectLst/>
              <a:latin typeface="Arial" charset="0"/>
            </a:endParaRPr>
          </a:p>
        </p:txBody>
      </p:sp>
      <p:pic>
        <p:nvPicPr>
          <p:cNvPr id="5126" name="Picture 6" descr="C:\Users\Liberid\AppData\Local\Microsoft\Windows\Temporary Internet Files\Content.IE5\4C0VEWPN\MC9003703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762000"/>
            <a:ext cx="1905000" cy="25016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763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Dates Regarding RET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181225" cy="27019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48000" y="1752600"/>
            <a:ext cx="5638800" cy="381000"/>
          </a:xfrm>
        </p:spPr>
        <p:txBody>
          <a:bodyPr/>
          <a:lstStyle/>
          <a:p>
            <a:pPr eaLnBrk="1" hangingPunct="1"/>
            <a:r>
              <a:rPr lang="en-US" altLang="en-US" smtClean="0"/>
              <a:t>Event Dates and Due Dates:</a:t>
            </a:r>
          </a:p>
        </p:txBody>
      </p:sp>
      <p:sp>
        <p:nvSpPr>
          <p:cNvPr id="7174" name="Content Placeholder 5"/>
          <p:cNvSpPr>
            <a:spLocks noGrp="1"/>
          </p:cNvSpPr>
          <p:nvPr>
            <p:ph sz="quarter" idx="4"/>
          </p:nvPr>
        </p:nvSpPr>
        <p:spPr>
          <a:xfrm>
            <a:off x="2057400" y="2209800"/>
            <a:ext cx="7086600" cy="4495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Tuesday        </a:t>
            </a:r>
            <a:r>
              <a:rPr lang="en-US" altLang="en-US" sz="1800" b="1" u="sng" dirty="0" smtClean="0"/>
              <a:t>June </a:t>
            </a:r>
            <a:r>
              <a:rPr lang="en-US" altLang="en-US" sz="1800" b="1" u="sng" dirty="0" smtClean="0"/>
              <a:t>19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u="sng" dirty="0" smtClean="0"/>
              <a:t> </a:t>
            </a:r>
            <a:r>
              <a:rPr lang="en-US" altLang="en-US" sz="1800" b="1" dirty="0" smtClean="0"/>
              <a:t>:   </a:t>
            </a:r>
            <a:r>
              <a:rPr lang="en-US" altLang="en-US" sz="1800" b="1" dirty="0" smtClean="0"/>
              <a:t>1</a:t>
            </a:r>
            <a:r>
              <a:rPr lang="en-US" altLang="en-US" sz="1800" b="1" baseline="30000" dirty="0" smtClean="0"/>
              <a:t>st</a:t>
            </a:r>
            <a:r>
              <a:rPr lang="en-US" altLang="en-US" sz="1800" b="1" dirty="0" smtClean="0"/>
              <a:t> Field Trip</a:t>
            </a:r>
          </a:p>
          <a:p>
            <a:pPr marL="0" indent="0" eaLnBrk="1" hangingPunct="1">
              <a:buNone/>
            </a:pPr>
            <a:r>
              <a:rPr lang="en-US" altLang="en-US" sz="1800" b="1" dirty="0" smtClean="0"/>
              <a:t>Wednesday   </a:t>
            </a:r>
            <a:r>
              <a:rPr lang="en-US" altLang="en-US" sz="1800" b="1" u="sng" dirty="0" smtClean="0"/>
              <a:t>June 27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u="sng" dirty="0" smtClean="0"/>
              <a:t> </a:t>
            </a:r>
            <a:r>
              <a:rPr lang="en-US" altLang="en-US" sz="1800" b="1" dirty="0" smtClean="0"/>
              <a:t>: 	 2</a:t>
            </a:r>
            <a:r>
              <a:rPr lang="en-US" altLang="en-US" sz="1800" b="1" baseline="30000" dirty="0" smtClean="0"/>
              <a:t>nd</a:t>
            </a:r>
            <a:r>
              <a:rPr lang="en-US" altLang="en-US" sz="1800" b="1" dirty="0" smtClean="0"/>
              <a:t>  Field Trip</a:t>
            </a:r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Fri</a:t>
            </a:r>
            <a:r>
              <a:rPr lang="en-US" altLang="en-US" sz="1800" b="1" dirty="0" smtClean="0"/>
              <a:t>day            </a:t>
            </a:r>
            <a:r>
              <a:rPr lang="en-US" altLang="en-US" sz="1800" b="1" u="sng" dirty="0" smtClean="0"/>
              <a:t>June 29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u="sng" dirty="0" smtClean="0"/>
              <a:t> </a:t>
            </a:r>
            <a:r>
              <a:rPr lang="en-US" altLang="en-US" sz="1800" b="1" dirty="0" smtClean="0"/>
              <a:t>:   1</a:t>
            </a:r>
            <a:r>
              <a:rPr lang="en-US" altLang="en-US" sz="1800" b="1" baseline="30000" dirty="0" smtClean="0"/>
              <a:t>st</a:t>
            </a:r>
            <a:r>
              <a:rPr lang="en-US" altLang="en-US" sz="1800" b="1" dirty="0" smtClean="0"/>
              <a:t> Bi-Weekly Presentations</a:t>
            </a:r>
          </a:p>
          <a:p>
            <a:pPr marL="0" indent="0" eaLnBrk="1" hangingPunct="1">
              <a:buNone/>
            </a:pPr>
            <a:r>
              <a:rPr lang="en-US" altLang="en-US" sz="1800" b="1" dirty="0" smtClean="0"/>
              <a:t>Tuesday         </a:t>
            </a:r>
            <a:r>
              <a:rPr lang="en-US" altLang="en-US" sz="1800" b="1" u="sng" dirty="0" smtClean="0"/>
              <a:t>July 3</a:t>
            </a:r>
            <a:r>
              <a:rPr lang="en-US" altLang="en-US" sz="1800" b="1" u="sng" baseline="30000" dirty="0" smtClean="0"/>
              <a:t>rd</a:t>
            </a:r>
            <a:r>
              <a:rPr lang="en-US" altLang="en-US" sz="1800" b="1" u="sng" dirty="0" smtClean="0"/>
              <a:t> </a:t>
            </a:r>
            <a:r>
              <a:rPr lang="en-US" altLang="en-US" sz="1800" b="1" dirty="0" smtClean="0"/>
              <a:t>:  	 3</a:t>
            </a:r>
            <a:r>
              <a:rPr lang="en-US" altLang="en-US" sz="1800" b="1" baseline="30000" dirty="0" smtClean="0"/>
              <a:t>rd</a:t>
            </a:r>
            <a:r>
              <a:rPr lang="en-US" altLang="en-US" sz="1800" b="1" dirty="0" smtClean="0"/>
              <a:t>  Field Trip</a:t>
            </a:r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Wedne</a:t>
            </a:r>
            <a:r>
              <a:rPr lang="en-US" altLang="en-US" sz="1800" b="1" dirty="0" smtClean="0"/>
              <a:t>sday   </a:t>
            </a:r>
            <a:r>
              <a:rPr lang="en-US" altLang="en-US" sz="1800" b="1" u="sng" dirty="0" smtClean="0"/>
              <a:t>July </a:t>
            </a:r>
            <a:r>
              <a:rPr lang="en-US" altLang="en-US" sz="1800" b="1" u="sng" dirty="0" smtClean="0"/>
              <a:t>4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dirty="0" smtClean="0"/>
              <a:t>:        Holiday (No RET Teachers)</a:t>
            </a:r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Friday            </a:t>
            </a:r>
            <a:r>
              <a:rPr lang="en-US" altLang="en-US" sz="1800" b="1" u="sng" dirty="0" smtClean="0"/>
              <a:t>July </a:t>
            </a:r>
            <a:r>
              <a:rPr lang="en-US" altLang="en-US" sz="1800" b="1" u="sng" dirty="0" smtClean="0"/>
              <a:t>6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dirty="0" smtClean="0"/>
              <a:t>:  	 Deliverable Check</a:t>
            </a:r>
          </a:p>
          <a:p>
            <a:pPr marL="0" indent="0" eaLnBrk="1" hangingPunct="1">
              <a:buNone/>
            </a:pPr>
            <a:r>
              <a:rPr lang="en-US" altLang="en-US" sz="1800" b="1" dirty="0" smtClean="0"/>
              <a:t>Wednesday   </a:t>
            </a:r>
            <a:r>
              <a:rPr lang="en-US" altLang="en-US" sz="1800" b="1" u="sng" dirty="0" smtClean="0"/>
              <a:t>July 11</a:t>
            </a:r>
            <a:r>
              <a:rPr lang="en-US" altLang="en-US" sz="1800" b="1" u="sng" baseline="30000" dirty="0" smtClean="0"/>
              <a:t>th :</a:t>
            </a:r>
            <a:r>
              <a:rPr lang="en-US" altLang="en-US" sz="1800" b="1" baseline="30000" dirty="0" smtClean="0"/>
              <a:t>       </a:t>
            </a:r>
            <a:r>
              <a:rPr lang="en-US" altLang="en-US" sz="1800" b="1" dirty="0" smtClean="0"/>
              <a:t>4</a:t>
            </a:r>
            <a:r>
              <a:rPr lang="en-US" altLang="en-US" sz="1800" b="1" baseline="30000" dirty="0" smtClean="0"/>
              <a:t>th</a:t>
            </a:r>
            <a:r>
              <a:rPr lang="en-US" altLang="en-US" sz="1800" b="1" dirty="0" smtClean="0"/>
              <a:t> Field Trip</a:t>
            </a:r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Friday            </a:t>
            </a:r>
            <a:r>
              <a:rPr lang="en-US" altLang="en-US" sz="1800" b="1" u="sng" dirty="0" smtClean="0"/>
              <a:t>July </a:t>
            </a:r>
            <a:r>
              <a:rPr lang="en-US" altLang="en-US" sz="1800" b="1" u="sng" dirty="0" smtClean="0"/>
              <a:t>13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u="sng" dirty="0" smtClean="0"/>
              <a:t>:</a:t>
            </a:r>
            <a:r>
              <a:rPr lang="en-US" altLang="en-US" sz="1800" b="1" dirty="0" smtClean="0"/>
              <a:t>      2</a:t>
            </a:r>
            <a:r>
              <a:rPr lang="en-US" altLang="en-US" sz="1800" b="1" baseline="30000" dirty="0" smtClean="0"/>
              <a:t>nd</a:t>
            </a:r>
            <a:r>
              <a:rPr lang="en-US" altLang="en-US" sz="1800" b="1" dirty="0" smtClean="0"/>
              <a:t> Bi-Weekly Presentations</a:t>
            </a:r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Wednesday</a:t>
            </a:r>
            <a:r>
              <a:rPr lang="en-US" altLang="en-US" sz="1800" b="1" dirty="0" smtClean="0"/>
              <a:t>   </a:t>
            </a:r>
            <a:r>
              <a:rPr lang="en-US" altLang="en-US" sz="1800" b="1" u="sng" dirty="0" smtClean="0"/>
              <a:t>July 18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u="sng" dirty="0" smtClean="0"/>
              <a:t>:</a:t>
            </a:r>
            <a:r>
              <a:rPr lang="en-US" altLang="en-US" sz="1800" b="1" dirty="0" smtClean="0"/>
              <a:t>	 5</a:t>
            </a:r>
            <a:r>
              <a:rPr lang="en-US" altLang="en-US" sz="1800" b="1" baseline="30000" dirty="0" smtClean="0"/>
              <a:t>th</a:t>
            </a:r>
            <a:r>
              <a:rPr lang="en-US" altLang="en-US" sz="1800" b="1" dirty="0" smtClean="0"/>
              <a:t> Field Trip</a:t>
            </a:r>
            <a:endParaRPr lang="en-US" altLang="en-US" sz="1800" b="1" dirty="0" smtClean="0"/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Friday            </a:t>
            </a:r>
            <a:r>
              <a:rPr lang="en-US" altLang="en-US" sz="1800" b="1" u="sng" dirty="0" smtClean="0"/>
              <a:t>July 20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dirty="0" smtClean="0"/>
              <a:t>:  </a:t>
            </a:r>
            <a:r>
              <a:rPr lang="en-US" altLang="en-US" sz="1800" b="1" dirty="0" smtClean="0"/>
              <a:t>  </a:t>
            </a:r>
            <a:r>
              <a:rPr lang="en-US" altLang="en-US" sz="1800" b="1" dirty="0" smtClean="0"/>
              <a:t>Deliverable Check</a:t>
            </a:r>
          </a:p>
          <a:p>
            <a:pPr marL="0" indent="0" eaLnBrk="1" hangingPunct="1">
              <a:buNone/>
            </a:pPr>
            <a:r>
              <a:rPr lang="en-US" altLang="en-US" sz="1800" b="1" dirty="0" smtClean="0"/>
              <a:t>Monday         </a:t>
            </a:r>
            <a:r>
              <a:rPr lang="en-US" altLang="en-US" sz="1800" b="1" u="sng" dirty="0" smtClean="0"/>
              <a:t>July </a:t>
            </a:r>
            <a:r>
              <a:rPr lang="en-US" altLang="en-US" sz="1800" b="1" u="sng" dirty="0" smtClean="0"/>
              <a:t>23</a:t>
            </a:r>
            <a:r>
              <a:rPr lang="en-US" altLang="en-US" sz="1800" b="1" u="sng" baseline="30000" dirty="0" smtClean="0"/>
              <a:t>rd</a:t>
            </a:r>
            <a:r>
              <a:rPr lang="en-US" altLang="en-US" sz="1800" b="1" u="sng" dirty="0" smtClean="0"/>
              <a:t>:</a:t>
            </a:r>
            <a:r>
              <a:rPr lang="en-US" altLang="en-US" sz="1800" b="1" dirty="0" smtClean="0"/>
              <a:t>     </a:t>
            </a:r>
            <a:r>
              <a:rPr lang="en-US" altLang="en-US" sz="1800" b="1" dirty="0" err="1" smtClean="0"/>
              <a:t>Papers,Posters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Due, PPTs completed</a:t>
            </a:r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Tuesday        </a:t>
            </a:r>
            <a:r>
              <a:rPr lang="en-US" altLang="en-US" sz="1800" b="1" u="sng" dirty="0" smtClean="0"/>
              <a:t>July </a:t>
            </a:r>
            <a:r>
              <a:rPr lang="en-US" altLang="en-US" sz="1800" b="1" u="sng" dirty="0" smtClean="0"/>
              <a:t>24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u="sng" dirty="0" smtClean="0"/>
              <a:t>:</a:t>
            </a:r>
            <a:r>
              <a:rPr lang="en-US" altLang="en-US" sz="1800" b="1" dirty="0" smtClean="0"/>
              <a:t>     Report Delivered to Judges by GRA</a:t>
            </a:r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Wed-Thurs    </a:t>
            </a:r>
            <a:r>
              <a:rPr lang="en-US" altLang="en-US" sz="1800" b="1" u="sng" dirty="0" smtClean="0"/>
              <a:t>July 25 -26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dirty="0" smtClean="0"/>
              <a:t>: </a:t>
            </a:r>
            <a:r>
              <a:rPr lang="en-US" altLang="en-US" sz="1800" b="1" dirty="0" smtClean="0"/>
              <a:t> Finalize video </a:t>
            </a:r>
            <a:r>
              <a:rPr lang="en-US" altLang="en-US" sz="1800" b="1" dirty="0" smtClean="0"/>
              <a:t>NSF Summary Report</a:t>
            </a:r>
          </a:p>
          <a:p>
            <a:pPr marL="0" indent="0" eaLnBrk="1" hangingPunct="1">
              <a:buFontTx/>
              <a:buNone/>
            </a:pPr>
            <a:r>
              <a:rPr lang="en-US" altLang="en-US" sz="1800" b="1" dirty="0" smtClean="0"/>
              <a:t>Fri</a:t>
            </a:r>
            <a:r>
              <a:rPr lang="en-US" altLang="en-US" sz="1800" b="1" dirty="0" smtClean="0"/>
              <a:t>day            </a:t>
            </a:r>
            <a:r>
              <a:rPr lang="en-US" altLang="en-US" sz="1800" b="1" u="sng" dirty="0" smtClean="0"/>
              <a:t>July </a:t>
            </a:r>
            <a:r>
              <a:rPr lang="en-US" altLang="en-US" sz="1800" b="1" u="sng" dirty="0" smtClean="0"/>
              <a:t>27</a:t>
            </a:r>
            <a:r>
              <a:rPr lang="en-US" altLang="en-US" sz="1800" b="1" u="sng" baseline="30000" dirty="0" smtClean="0"/>
              <a:t>th</a:t>
            </a:r>
            <a:r>
              <a:rPr lang="en-US" altLang="en-US" sz="1800" b="1" dirty="0" smtClean="0"/>
              <a:t>:     Final Day Presentations: 8 – 4: 00 PM</a:t>
            </a:r>
          </a:p>
        </p:txBody>
      </p:sp>
      <p:pic>
        <p:nvPicPr>
          <p:cNvPr id="7175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1724025" cy="183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1447800"/>
            <a:ext cx="8077200" cy="5268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Arial" charset="0"/>
                <a:cs typeface="Arial" charset="0"/>
                <a:hlinkClick r:id="rId3" action="ppaction://hlinkfile"/>
              </a:rPr>
              <a:t>Introductions</a:t>
            </a:r>
            <a:r>
              <a:rPr lang="en-US" sz="2400" b="1" dirty="0" smtClean="0">
                <a:latin typeface="Arial" charset="0"/>
                <a:cs typeface="Arial" charset="0"/>
              </a:rPr>
              <a:t> - </a:t>
            </a:r>
            <a:r>
              <a:rPr lang="en-US" sz="2400" b="1" dirty="0" smtClean="0">
                <a:cs typeface="Arial" charset="0"/>
              </a:rPr>
              <a:t>Research Project Titles</a:t>
            </a:r>
          </a:p>
          <a:p>
            <a:pPr marL="393700" indent="-393700">
              <a:spcBef>
                <a:spcPts val="600"/>
              </a:spcBef>
            </a:pPr>
            <a:r>
              <a:rPr lang="en-US" sz="2400" b="1" dirty="0" smtClean="0">
                <a:cs typeface="Arial" charset="0"/>
              </a:rPr>
              <a:t>     &amp; Participants- Handout</a:t>
            </a:r>
            <a:endParaRPr lang="en-US" sz="2400" b="1" dirty="0" smtClean="0">
              <a:latin typeface="Arial" charset="0"/>
              <a:cs typeface="Arial" charset="0"/>
            </a:endParaRPr>
          </a:p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>
                <a:cs typeface="Arial" charset="0"/>
              </a:rPr>
              <a:t>Announcements</a:t>
            </a:r>
            <a:endParaRPr lang="en-US" sz="2400" b="1" dirty="0">
              <a:latin typeface="Arial" charset="0"/>
              <a:cs typeface="Arial" charset="0"/>
            </a:endParaRPr>
          </a:p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>
                <a:latin typeface="Arial" charset="0"/>
                <a:cs typeface="Arial" charset="0"/>
              </a:rPr>
              <a:t>Project Office &amp; Contact Information</a:t>
            </a:r>
          </a:p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Arial" charset="0"/>
              </a:rPr>
              <a:t>Goals  </a:t>
            </a:r>
            <a:r>
              <a:rPr lang="en-US" sz="2400" b="1" dirty="0">
                <a:latin typeface="Arial" charset="0"/>
              </a:rPr>
              <a:t>of the RET Site </a:t>
            </a:r>
            <a:r>
              <a:rPr lang="en-US" sz="2400" b="1" dirty="0" smtClean="0">
                <a:latin typeface="Arial" charset="0"/>
              </a:rPr>
              <a:t>Activities</a:t>
            </a:r>
          </a:p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Arial" charset="0"/>
              </a:rPr>
              <a:t>Tools/Resources for the RET Site Summer  Program </a:t>
            </a:r>
            <a:endParaRPr lang="en-US" sz="2400" b="1" dirty="0">
              <a:latin typeface="Arial" charset="0"/>
            </a:endParaRPr>
          </a:p>
          <a:p>
            <a:pPr marL="393700" indent="-393700">
              <a:spcBef>
                <a:spcPts val="400"/>
              </a:spcBef>
              <a:buFont typeface="Wingdings" pitchFamily="2" charset="2"/>
              <a:buChar char="§"/>
            </a:pPr>
            <a:r>
              <a:rPr lang="en-US" sz="2400" b="1" dirty="0">
                <a:latin typeface="Arial" charset="0"/>
              </a:rPr>
              <a:t>RET </a:t>
            </a:r>
            <a:r>
              <a:rPr lang="en-US" sz="2400" b="1" dirty="0" smtClean="0">
                <a:latin typeface="Arial" charset="0"/>
              </a:rPr>
              <a:t>Calendar and Overview</a:t>
            </a:r>
          </a:p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/>
              <a:t>RET Teacher Summer/Post Summer Deliverables</a:t>
            </a:r>
          </a:p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Arial" charset="0"/>
              </a:rPr>
              <a:t>Research Team Responsibilities</a:t>
            </a:r>
          </a:p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>
                <a:latin typeface="Arial" charset="0"/>
              </a:rPr>
              <a:t>Laboratory </a:t>
            </a:r>
            <a:r>
              <a:rPr lang="en-US" sz="2400" b="1" dirty="0">
                <a:latin typeface="Arial" charset="0"/>
              </a:rPr>
              <a:t>&amp; Office Usage &amp; Safety </a:t>
            </a:r>
            <a:r>
              <a:rPr lang="en-US" sz="2400" b="1" dirty="0" smtClean="0">
                <a:latin typeface="Arial" charset="0"/>
              </a:rPr>
              <a:t>Issues</a:t>
            </a:r>
          </a:p>
          <a:p>
            <a:pPr marL="393700" indent="-39370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b="1" dirty="0" smtClean="0"/>
              <a:t>Important Dates Regarding RET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762000"/>
            <a:ext cx="58674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Presentation Outline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1" name="Picture 5" descr="C:\Users\Debbie\AppData\Local\Microsoft\Windows\Temporary Internet Files\Content.IE5\H1BLGIFR\MC90025249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371600"/>
            <a:ext cx="1447800" cy="1822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848600" cy="5334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Announcements: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524000"/>
            <a:ext cx="8686800" cy="4876799"/>
          </a:xfrm>
        </p:spPr>
        <p:txBody>
          <a:bodyPr/>
          <a:lstStyle/>
          <a:p>
            <a:r>
              <a:rPr lang="en-US" sz="1800" b="1" dirty="0" smtClean="0"/>
              <a:t>Today is going to be somewhat overwhelming. New program,                 new venue, and tons of info.  Hang in there!</a:t>
            </a:r>
          </a:p>
          <a:p>
            <a:pPr>
              <a:buFont typeface="Arial" pitchFamily="34" charset="0"/>
              <a:buChar char="•"/>
            </a:pPr>
            <a:r>
              <a:rPr lang="en-US" sz="1800" b="1" u="sng" dirty="0" smtClean="0"/>
              <a:t>Daily Routine </a:t>
            </a:r>
            <a:r>
              <a:rPr lang="en-US" sz="1800" b="1" dirty="0" smtClean="0"/>
              <a:t>– Be on time, sign-in on </a:t>
            </a:r>
            <a:r>
              <a:rPr lang="en-US" sz="1800" b="1" dirty="0" smtClean="0"/>
              <a:t>the </a:t>
            </a:r>
            <a:r>
              <a:rPr lang="en-US" sz="1800" b="1" dirty="0" smtClean="0"/>
              <a:t>clipboard. Emergencies </a:t>
            </a:r>
            <a:r>
              <a:rPr lang="en-US" sz="1800" b="1" dirty="0" smtClean="0"/>
              <a:t>or questions – call </a:t>
            </a:r>
            <a:r>
              <a:rPr lang="en-US" sz="1800" b="1" dirty="0" smtClean="0"/>
              <a:t>Kristin </a:t>
            </a:r>
            <a:r>
              <a:rPr lang="en-US" sz="1800" b="1" dirty="0" smtClean="0"/>
              <a:t>(513-535-2540) or </a:t>
            </a:r>
            <a:r>
              <a:rPr lang="en-US" sz="1800" b="1" dirty="0" smtClean="0"/>
              <a:t>Debbie (513-608-4741). </a:t>
            </a:r>
            <a:r>
              <a:rPr lang="en-US" sz="1800" b="1" dirty="0" smtClean="0"/>
              <a:t>Don’t hesitate to ask a question.</a:t>
            </a:r>
          </a:p>
          <a:p>
            <a:pPr>
              <a:buFont typeface="Arial" pitchFamily="34" charset="0"/>
              <a:buChar char="•"/>
            </a:pPr>
            <a:r>
              <a:rPr lang="en-US" sz="1800" b="1" u="sng" dirty="0" smtClean="0"/>
              <a:t>Lunches</a:t>
            </a:r>
            <a:r>
              <a:rPr lang="en-US" sz="1800" b="1" dirty="0" smtClean="0"/>
              <a:t> -There will be a few working lunch days where meals are provided.  Majority of the time you will need to provide your own lunch. Tangeman Center has a food court. Subway is on the corner.</a:t>
            </a:r>
          </a:p>
          <a:p>
            <a:pPr>
              <a:buFont typeface="Arial" pitchFamily="34" charset="0"/>
              <a:buChar char="•"/>
            </a:pPr>
            <a:r>
              <a:rPr lang="en-US" sz="1800" b="1" u="sng" dirty="0" smtClean="0"/>
              <a:t>Backpack</a:t>
            </a:r>
            <a:r>
              <a:rPr lang="en-US" sz="1800" b="1" dirty="0" smtClean="0"/>
              <a:t>– Backpacks </a:t>
            </a:r>
            <a:r>
              <a:rPr lang="en-US" sz="1800" b="1" dirty="0" smtClean="0"/>
              <a:t>&amp; </a:t>
            </a:r>
            <a:r>
              <a:rPr lang="en-US" sz="1800" b="1" dirty="0" smtClean="0"/>
              <a:t>Laptops </a:t>
            </a:r>
            <a:r>
              <a:rPr lang="en-US" sz="1800" b="1" dirty="0" smtClean="0"/>
              <a:t>are yours </a:t>
            </a:r>
            <a:r>
              <a:rPr lang="en-US" sz="1800" b="1" dirty="0" smtClean="0"/>
              <a:t>if </a:t>
            </a:r>
            <a:r>
              <a:rPr lang="en-US" sz="1800" b="1" dirty="0" smtClean="0"/>
              <a:t>you complete the program.</a:t>
            </a:r>
          </a:p>
          <a:p>
            <a:pPr>
              <a:buFont typeface="Arial" pitchFamily="34" charset="0"/>
              <a:buChar char="•"/>
            </a:pPr>
            <a:r>
              <a:rPr lang="en-US" sz="1800" b="1" u="sng" dirty="0" smtClean="0"/>
              <a:t>Assignments </a:t>
            </a:r>
            <a:r>
              <a:rPr lang="en-US" sz="1800" b="1" dirty="0" smtClean="0"/>
              <a:t>– Starting </a:t>
            </a:r>
            <a:r>
              <a:rPr lang="en-US" sz="1800" b="1" dirty="0" smtClean="0"/>
              <a:t>today, </a:t>
            </a:r>
            <a:r>
              <a:rPr lang="en-US" sz="1800" b="1" dirty="0" smtClean="0"/>
              <a:t>you will be responsible for writing up summaries of the PD sessions you attend.  Each one of you will write summaries for 2-3 PD/Field Trip  sessions. – Refer to the </a:t>
            </a:r>
            <a:r>
              <a:rPr lang="en-US" sz="1800" b="1" dirty="0" smtClean="0">
                <a:solidFill>
                  <a:srgbClr val="C00000"/>
                </a:solidFill>
              </a:rPr>
              <a:t>colored handout </a:t>
            </a:r>
          </a:p>
          <a:p>
            <a:pPr>
              <a:buFont typeface="Arial" pitchFamily="34" charset="0"/>
              <a:buChar char="•"/>
            </a:pPr>
            <a:r>
              <a:rPr lang="en-US" sz="1800" b="1" u="sng" dirty="0" smtClean="0"/>
              <a:t>Specific Materials </a:t>
            </a:r>
            <a:r>
              <a:rPr lang="en-US" sz="1800" b="1" dirty="0" smtClean="0"/>
              <a:t>–Envelopes </a:t>
            </a:r>
            <a:r>
              <a:rPr lang="en-US" sz="1800" b="1" dirty="0"/>
              <a:t>contain: Flashdrive, Parking </a:t>
            </a:r>
            <a:r>
              <a:rPr lang="en-US" sz="1800" b="1" dirty="0" smtClean="0"/>
              <a:t>Passes, Key </a:t>
            </a:r>
            <a:r>
              <a:rPr lang="en-US" sz="1800" b="1" dirty="0"/>
              <a:t>to room 756 Baldwin, </a:t>
            </a:r>
            <a:r>
              <a:rPr lang="en-US" sz="1800" b="1" dirty="0" smtClean="0"/>
              <a:t>and M#. </a:t>
            </a:r>
            <a:r>
              <a:rPr lang="en-US" sz="1800" b="1" dirty="0"/>
              <a:t>Key and Parking Passes get returned </a:t>
            </a:r>
            <a:r>
              <a:rPr lang="en-US" sz="1800" b="1" dirty="0" smtClean="0"/>
              <a:t>7/27. </a:t>
            </a:r>
            <a:r>
              <a:rPr lang="en-US" sz="1800" b="1" dirty="0"/>
              <a:t>– </a:t>
            </a:r>
            <a:r>
              <a:rPr lang="en-US" sz="1800" b="1" dirty="0" smtClean="0">
                <a:solidFill>
                  <a:srgbClr val="C00000"/>
                </a:solidFill>
              </a:rPr>
              <a:t>Distribute (Keep the white envelop to return the Key and Parking Pass.)</a:t>
            </a:r>
          </a:p>
          <a:p>
            <a:pPr>
              <a:buFont typeface="Arial" pitchFamily="34" charset="0"/>
              <a:buChar char="•"/>
            </a:pPr>
            <a:r>
              <a:rPr lang="en-US" sz="1800" b="1" u="sng" dirty="0" smtClean="0"/>
              <a:t>Library Access </a:t>
            </a:r>
            <a:r>
              <a:rPr lang="en-US" sz="1800" b="1" dirty="0" smtClean="0"/>
              <a:t>- Sometime this week, in advance of the workshop, please try out the off-campus access prior to the library session. Login (proxy)  </a:t>
            </a:r>
            <a:r>
              <a:rPr lang="en-US" sz="1800" dirty="0" smtClean="0">
                <a:hlinkClick r:id="rId2"/>
              </a:rPr>
              <a:t>http://proxy.libraries.uc.edu/login?url=http://www.libraries.uc.edu/</a:t>
            </a:r>
            <a:r>
              <a:rPr lang="en-US" sz="1800" dirty="0" smtClean="0"/>
              <a:t>. </a:t>
            </a:r>
            <a:r>
              <a:rPr lang="en-US" sz="1800" b="1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24578" name="Picture 2" descr="C:\Users\Debbie\AppData\Local\Microsoft\Windows\Temporary Internet Files\Content.IE5\H1BLGIFR\Announcements_Touched_Up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"/>
            <a:ext cx="1600200" cy="1313268"/>
          </a:xfrm>
          <a:prstGeom prst="rect">
            <a:avLst/>
          </a:prstGeom>
          <a:noFill/>
        </p:spPr>
      </p:pic>
      <p:pic>
        <p:nvPicPr>
          <p:cNvPr id="19" name="Picture 8" descr="j0315769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838200"/>
            <a:ext cx="1285875" cy="122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467600" cy="6096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Times New Roman" pitchFamily="18" charset="0"/>
              </a:rPr>
              <a:t>RET Office Contact Information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800600" cy="4953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800" b="1" u="sng" dirty="0" smtClean="0">
                <a:effectLst/>
                <a:latin typeface="Arial" charset="0"/>
              </a:rPr>
              <a:t>Project  Office </a:t>
            </a:r>
          </a:p>
          <a:p>
            <a:pPr marL="566738" lvl="1" indent="-219075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 dirty="0" smtClean="0">
                <a:effectLst/>
                <a:latin typeface="Arial" charset="0"/>
              </a:rPr>
              <a:t>609 B</a:t>
            </a:r>
            <a:r>
              <a:rPr lang="en-US" sz="1800" b="1" dirty="0" smtClean="0">
                <a:effectLst/>
              </a:rPr>
              <a:t> 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Old Chemistry Bldg. </a:t>
            </a:r>
            <a:endParaRPr lang="en-US" sz="1800" b="1" dirty="0" smtClean="0">
              <a:effectLst/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b="1" u="sng" dirty="0" smtClean="0">
                <a:effectLst/>
                <a:latin typeface="Arial" charset="0"/>
                <a:cs typeface="Arial" charset="0"/>
              </a:rPr>
              <a:t>RET Project </a:t>
            </a:r>
            <a:r>
              <a:rPr lang="en-US" sz="1800" b="1" u="sng" dirty="0" smtClean="0">
                <a:effectLst/>
                <a:latin typeface="Arial" charset="0"/>
                <a:cs typeface="Arial" charset="0"/>
              </a:rPr>
              <a:t>Director - PI</a:t>
            </a:r>
            <a:endParaRPr lang="en-US" sz="1800" b="1" u="sng" dirty="0" smtClean="0">
              <a:effectLst/>
              <a:latin typeface="Arial" charset="0"/>
              <a:cs typeface="Arial" charset="0"/>
            </a:endParaRPr>
          </a:p>
          <a:p>
            <a:pPr marL="566738" lvl="1" indent="-219075">
              <a:spcBef>
                <a:spcPts val="0"/>
              </a:spcBef>
              <a:buNone/>
            </a:pPr>
            <a:r>
              <a:rPr lang="en-US" sz="1800" b="1" dirty="0" smtClean="0">
                <a:effectLst/>
                <a:latin typeface="Arial" charset="0"/>
                <a:cs typeface="Times New Roman" pitchFamily="18" charset="0"/>
              </a:rPr>
              <a:t>Dr. Anant R. Kukreti	     </a:t>
            </a:r>
          </a:p>
          <a:p>
            <a:pPr marL="566738" lvl="1" indent="-219075">
              <a:spcBef>
                <a:spcPts val="0"/>
              </a:spcBef>
              <a:buFont typeface="Wingdings" pitchFamily="2" charset="2"/>
              <a:buChar char="w"/>
            </a:pPr>
            <a:r>
              <a:rPr lang="en-US" sz="1800" b="1" dirty="0" smtClean="0">
                <a:effectLst/>
                <a:latin typeface="Arial" charset="0"/>
                <a:cs typeface="Arial" charset="0"/>
              </a:rPr>
              <a:t>Office: 610 C Old Chemistry</a:t>
            </a:r>
            <a:endParaRPr lang="en-US" sz="1800" b="1" dirty="0" smtClean="0">
              <a:effectLst/>
              <a:latin typeface="Arial" charset="0"/>
              <a:cs typeface="Times New Roman" pitchFamily="18" charset="0"/>
            </a:endParaRPr>
          </a:p>
          <a:p>
            <a:pPr marL="566738" lvl="1" indent="-219075">
              <a:spcBef>
                <a:spcPts val="0"/>
              </a:spcBef>
              <a:buFont typeface="Wingdings" pitchFamily="2" charset="2"/>
              <a:buChar char="w"/>
            </a:pPr>
            <a:r>
              <a:rPr lang="en-US" sz="1800" b="1" dirty="0" smtClean="0">
                <a:effectLst/>
                <a:latin typeface="Arial" charset="0"/>
                <a:cs typeface="Arial" charset="0"/>
              </a:rPr>
              <a:t>Phone:  513-556-4105</a:t>
            </a:r>
          </a:p>
          <a:p>
            <a:pPr marL="566738" lvl="1" indent="-219075">
              <a:spcBef>
                <a:spcPts val="0"/>
              </a:spcBef>
              <a:buFont typeface="Wingdings" pitchFamily="2" charset="2"/>
              <a:buChar char="w"/>
            </a:pPr>
            <a:r>
              <a:rPr lang="en-US" sz="1800" b="1" dirty="0" smtClean="0">
                <a:effectLst/>
                <a:latin typeface="Arial" charset="0"/>
                <a:cs typeface="Times New Roman" pitchFamily="18" charset="0"/>
              </a:rPr>
              <a:t>E-Mail:  </a:t>
            </a:r>
            <a:r>
              <a:rPr lang="en-US" sz="1800" b="1" dirty="0" smtClean="0">
                <a:effectLst/>
                <a:latin typeface="Arial" charset="0"/>
                <a:cs typeface="Times New Roman" pitchFamily="18" charset="0"/>
                <a:hlinkClick r:id="rId3"/>
              </a:rPr>
              <a:t>anant.kukreti@uc.edu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 </a:t>
            </a:r>
            <a:endParaRPr lang="en-US" sz="1800" b="1" dirty="0" smtClean="0">
              <a:effectLst/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b="1" u="sng" dirty="0" smtClean="0">
                <a:effectLst/>
                <a:latin typeface="Arial" charset="0"/>
                <a:cs typeface="Arial" charset="0"/>
              </a:rPr>
              <a:t>RET </a:t>
            </a:r>
            <a:r>
              <a:rPr lang="en-US" sz="1800" b="1" u="sng" dirty="0" smtClean="0">
                <a:effectLst/>
                <a:latin typeface="Arial" charset="0"/>
                <a:cs typeface="Arial" charset="0"/>
              </a:rPr>
              <a:t>Coordinators and RET Resource Teachers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 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-</a:t>
            </a:r>
            <a:r>
              <a:rPr lang="en-US" sz="1800" b="1" dirty="0" smtClean="0">
                <a:effectLst/>
                <a:latin typeface="Arial" charset="0"/>
                <a:cs typeface="Times New Roman" pitchFamily="18" charset="0"/>
              </a:rPr>
              <a:t> General Help </a:t>
            </a:r>
            <a:endParaRPr lang="en-US" sz="1800" b="1" dirty="0" smtClean="0">
              <a:effectLst/>
              <a:latin typeface="Arial" charset="0"/>
              <a:cs typeface="Arial" charset="0"/>
            </a:endParaRPr>
          </a:p>
          <a:p>
            <a:pPr marL="566928" lvl="1" indent="-219075">
              <a:spcBef>
                <a:spcPct val="40000"/>
              </a:spcBef>
              <a:buNone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charset="0"/>
                <a:cs typeface="Times New Roman" pitchFamily="18" charset="0"/>
              </a:rPr>
              <a:t>Kristin Barnes and Debbie Liberi</a:t>
            </a:r>
            <a:endParaRPr lang="en-US" sz="1800" b="1" dirty="0" smtClean="0">
              <a:effectLst/>
              <a:latin typeface="Arial" charset="0"/>
            </a:endParaRPr>
          </a:p>
          <a:p>
            <a:pPr marL="566928" lvl="1" indent="-219075">
              <a:spcBef>
                <a:spcPct val="40000"/>
              </a:spcBef>
              <a:buFont typeface="Wingdings" pitchFamily="2" charset="2"/>
              <a:buChar char="w"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charset="0"/>
                <a:cs typeface="Arial" charset="0"/>
              </a:rPr>
              <a:t>Office: 611 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C and 611 B 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Old </a:t>
            </a:r>
            <a:r>
              <a:rPr lang="en-US" sz="1800" b="1" dirty="0" err="1" smtClean="0">
                <a:effectLst/>
                <a:latin typeface="Arial" charset="0"/>
                <a:cs typeface="Arial" charset="0"/>
              </a:rPr>
              <a:t>Chem</a:t>
            </a:r>
            <a:endParaRPr lang="en-US" sz="1800" b="1" dirty="0" smtClean="0">
              <a:effectLst/>
              <a:latin typeface="Arial" charset="0"/>
              <a:cs typeface="Arial" charset="0"/>
            </a:endParaRPr>
          </a:p>
          <a:p>
            <a:pPr marL="566928" lvl="1" indent="-219075">
              <a:spcBef>
                <a:spcPct val="40000"/>
              </a:spcBef>
              <a:buFont typeface="Wingdings" pitchFamily="2" charset="2"/>
              <a:buChar char="w"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charset="0"/>
                <a:cs typeface="Arial" charset="0"/>
              </a:rPr>
              <a:t>Phones: Kristin </a:t>
            </a:r>
            <a:r>
              <a:rPr lang="en-US" sz="1800" b="1" dirty="0" smtClean="0"/>
              <a:t>(513)556-6454 (O)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                         Debbie 513-556- 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6419 (O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)</a:t>
            </a:r>
            <a:endParaRPr lang="en-US" sz="1800" b="1" dirty="0" smtClean="0">
              <a:effectLst/>
              <a:latin typeface="Arial" charset="0"/>
              <a:cs typeface="Arial" charset="0"/>
            </a:endParaRPr>
          </a:p>
          <a:p>
            <a:pPr marL="566928" lvl="1" indent="-219075">
              <a:buFont typeface="Wingdings" pitchFamily="2" charset="2"/>
              <a:buChar char="w"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charset="0"/>
                <a:cs typeface="Arial" charset="0"/>
              </a:rPr>
              <a:t>Emails: </a:t>
            </a:r>
            <a:r>
              <a:rPr lang="en-US" sz="1800" b="1" dirty="0" smtClean="0">
                <a:latin typeface="Arial" charset="0"/>
                <a:cs typeface="Arial" charset="0"/>
              </a:rPr>
              <a:t> </a:t>
            </a:r>
            <a:r>
              <a:rPr lang="en-US" sz="1800" b="1" dirty="0" smtClean="0">
                <a:latin typeface="Arial" charset="0"/>
                <a:cs typeface="Arial" charset="0"/>
                <a:hlinkClick r:id="rId4"/>
              </a:rPr>
              <a:t>barneki@ucmail.uc.edu</a:t>
            </a:r>
            <a:r>
              <a:rPr lang="en-US" sz="1800" b="1" dirty="0" smtClean="0">
                <a:latin typeface="Arial" charset="0"/>
                <a:cs typeface="Arial" charset="0"/>
              </a:rPr>
              <a:t>               </a:t>
            </a:r>
            <a:r>
              <a:rPr lang="en-US" sz="1800" b="1" dirty="0" smtClean="0">
                <a:effectLst/>
                <a:latin typeface="Arial" charset="0"/>
                <a:cs typeface="Arial" charset="0"/>
                <a:hlinkClick r:id="rId5"/>
              </a:rPr>
              <a:t>liberid@ucmail.uc.edu</a:t>
            </a:r>
            <a:endParaRPr lang="en-US" sz="1800" b="1" dirty="0" smtClean="0">
              <a:effectLst/>
              <a:latin typeface="Arial" charset="0"/>
              <a:cs typeface="Arial" charset="0"/>
            </a:endParaRPr>
          </a:p>
          <a:p>
            <a:pPr marL="566928" lvl="1" indent="-219075">
              <a:buFont typeface="Wingdings" pitchFamily="2" charset="2"/>
              <a:buChar char="w"/>
              <a:tabLst>
                <a:tab pos="566738" algn="l"/>
              </a:tabLst>
            </a:pPr>
            <a:endParaRPr lang="en-US" sz="1800" b="1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2209800"/>
            <a:ext cx="4572000" cy="385127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800" b="1" u="sng" dirty="0" smtClean="0">
                <a:effectLst/>
                <a:latin typeface="Arial" charset="0"/>
                <a:cs typeface="Arial" charset="0"/>
              </a:rPr>
              <a:t>RET  </a:t>
            </a:r>
            <a:r>
              <a:rPr lang="en-US" sz="1800" b="1" u="sng" dirty="0" smtClean="0">
                <a:effectLst/>
                <a:latin typeface="Arial" charset="0"/>
                <a:cs typeface="Arial" charset="0"/>
              </a:rPr>
              <a:t>Co - PI</a:t>
            </a:r>
            <a:endParaRPr lang="en-US" sz="1800" b="1" dirty="0" smtClean="0">
              <a:effectLst/>
              <a:latin typeface="Arial" charset="0"/>
              <a:cs typeface="Arial" charset="0"/>
            </a:endParaRPr>
          </a:p>
          <a:p>
            <a:pPr marL="566738" lvl="1" indent="-219075">
              <a:spcBef>
                <a:spcPts val="0"/>
              </a:spcBef>
              <a:buNone/>
              <a:tabLst>
                <a:tab pos="566738" algn="l"/>
              </a:tabLst>
            </a:pPr>
            <a:r>
              <a:rPr lang="en-US" sz="1800" b="1" dirty="0" smtClean="0">
                <a:latin typeface="Arial" charset="0"/>
                <a:cs typeface="Arial" charset="0"/>
              </a:rPr>
              <a:t>Dr. Margaret </a:t>
            </a:r>
            <a:r>
              <a:rPr lang="en-US" sz="1800" b="1" dirty="0" err="1" smtClean="0">
                <a:latin typeface="Arial" charset="0"/>
                <a:cs typeface="Arial" charset="0"/>
              </a:rPr>
              <a:t>Kupferle</a:t>
            </a:r>
            <a:r>
              <a:rPr lang="en-US" sz="1800" b="1" dirty="0" smtClean="0">
                <a:latin typeface="Arial" charset="0"/>
                <a:cs typeface="Arial" charset="0"/>
              </a:rPr>
              <a:t> </a:t>
            </a:r>
            <a:r>
              <a:rPr lang="en-US" sz="1800" b="1" dirty="0" smtClean="0"/>
              <a:t>(513)556-3329</a:t>
            </a:r>
            <a:endParaRPr lang="en-US" sz="1800" b="1" dirty="0" smtClean="0">
              <a:effectLst/>
              <a:latin typeface="Arial" charset="0"/>
              <a:cs typeface="Arial" charset="0"/>
            </a:endParaRPr>
          </a:p>
          <a:p>
            <a:pPr marL="566738" lvl="1" indent="-219075">
              <a:spcBef>
                <a:spcPts val="0"/>
              </a:spcBef>
              <a:buNone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charset="0"/>
                <a:cs typeface="Arial" charset="0"/>
              </a:rPr>
              <a:t>Office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: 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701B ERC</a:t>
            </a:r>
            <a:endParaRPr lang="en-US" sz="1800" b="1" dirty="0" smtClean="0">
              <a:effectLst/>
              <a:latin typeface="Arial" charset="0"/>
              <a:cs typeface="Arial" charset="0"/>
            </a:endParaRPr>
          </a:p>
          <a:p>
            <a:pPr marL="566738" lvl="1" indent="-219075">
              <a:spcBef>
                <a:spcPts val="0"/>
              </a:spcBef>
              <a:buFont typeface="Arial" pitchFamily="34" charset="0"/>
              <a:buChar char="•"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charset="0"/>
                <a:cs typeface="Arial" charset="0"/>
              </a:rPr>
              <a:t>Email</a:t>
            </a:r>
            <a:r>
              <a:rPr lang="en-US" sz="1800" b="1" dirty="0" smtClean="0">
                <a:effectLst/>
                <a:latin typeface="Arial" charset="0"/>
                <a:cs typeface="Arial" charset="0"/>
              </a:rPr>
              <a:t>: </a:t>
            </a:r>
            <a:r>
              <a:rPr lang="en-US" sz="1600" dirty="0" smtClean="0">
                <a:hlinkClick r:id="rId6"/>
              </a:rPr>
              <a:t>margaret.kupferle@uc.edu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pPr marL="566738" lvl="1" indent="-219075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  <a:tabLst>
                <a:tab pos="566738" algn="l"/>
              </a:tabLst>
            </a:pPr>
            <a:r>
              <a:rPr lang="en-US" sz="1800" b="1" u="sng" dirty="0" smtClean="0">
                <a:effectLst/>
                <a:latin typeface="Arial" charset="0"/>
                <a:cs typeface="Arial" charset="0"/>
              </a:rPr>
              <a:t>Computer Help</a:t>
            </a:r>
          </a:p>
          <a:p>
            <a:pPr marL="566738" lvl="1" indent="-219075">
              <a:lnSpc>
                <a:spcPct val="90000"/>
              </a:lnSpc>
              <a:spcBef>
                <a:spcPct val="40000"/>
              </a:spcBef>
              <a:buNone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pitchFamily="34" charset="0"/>
                <a:cs typeface="Arial" pitchFamily="34" charset="0"/>
              </a:rPr>
              <a:t>Mike Sanderson</a:t>
            </a:r>
          </a:p>
          <a:p>
            <a:pPr marL="566738" lvl="1" indent="-219075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pitchFamily="34" charset="0"/>
                <a:cs typeface="Arial" pitchFamily="34" charset="0"/>
              </a:rPr>
              <a:t>Cell  (513) 502-4689</a:t>
            </a:r>
          </a:p>
          <a:p>
            <a:pPr marL="566738" lvl="1" indent="-219075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pitchFamily="34" charset="0"/>
                <a:cs typeface="Arial" pitchFamily="34" charset="0"/>
              </a:rPr>
              <a:t>Office (</a:t>
            </a:r>
            <a:r>
              <a:rPr lang="en-US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513) 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556-6170</a:t>
            </a:r>
          </a:p>
          <a:p>
            <a:pPr marL="566738" lvl="1" indent="-219075">
              <a:lnSpc>
                <a:spcPct val="90000"/>
              </a:lnSpc>
              <a:spcBef>
                <a:spcPct val="40000"/>
              </a:spcBef>
              <a:buFont typeface="Arial" pitchFamily="34" charset="0"/>
              <a:buChar char="•"/>
              <a:tabLst>
                <a:tab pos="566738" algn="l"/>
              </a:tabLst>
            </a:pP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18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SANDERMK@UCMAIL.UC.EDU</a:t>
            </a:r>
            <a:endParaRPr lang="en-US" sz="18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738" lvl="1" indent="-219075">
              <a:lnSpc>
                <a:spcPct val="90000"/>
              </a:lnSpc>
              <a:spcBef>
                <a:spcPct val="40000"/>
              </a:spcBef>
              <a:buNone/>
              <a:tabLst>
                <a:tab pos="566738" algn="l"/>
              </a:tabLst>
            </a:pPr>
            <a:endParaRPr lang="en-US" sz="1800" b="1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5" name="Picture 5" descr="C:\Users\Debbie\AppData\Local\Microsoft\Windows\Temporary Internet Files\Content.IE5\H8IGCAL3\MM900395789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66800" y="381000"/>
            <a:ext cx="1447800" cy="1085850"/>
          </a:xfrm>
          <a:prstGeom prst="rect">
            <a:avLst/>
          </a:prstGeom>
          <a:noFill/>
        </p:spPr>
      </p:pic>
      <p:pic>
        <p:nvPicPr>
          <p:cNvPr id="5128" name="Picture 8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0" y="3581400"/>
            <a:ext cx="1252621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Goals  of  The  RET  Site  Activities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7772400" cy="4267200"/>
          </a:xfrm>
        </p:spPr>
        <p:txBody>
          <a:bodyPr/>
          <a:lstStyle/>
          <a:p>
            <a:pPr marL="1195388" indent="-1195388" eaLnBrk="1" hangingPunct="1">
              <a:spcBef>
                <a:spcPct val="70000"/>
              </a:spcBef>
              <a:buClr>
                <a:schemeClr val="bg2"/>
              </a:buClr>
              <a:buNone/>
              <a:defRPr/>
            </a:pPr>
            <a:r>
              <a:rPr lang="en-US" sz="2200" b="1" u="sng" dirty="0" smtClean="0">
                <a:effectLst/>
                <a:latin typeface="Arial" charset="0"/>
              </a:rPr>
              <a:t>Goal 1</a:t>
            </a:r>
            <a:r>
              <a:rPr lang="en-US" sz="2200" b="1" dirty="0" smtClean="0">
                <a:effectLst/>
                <a:latin typeface="Arial" charset="0"/>
              </a:rPr>
              <a:t>:   Explore the scientific method of inquiry and the critical research skills that engineers use to solve open-ended real-world problems  </a:t>
            </a:r>
          </a:p>
          <a:p>
            <a:pPr marL="1195388" indent="-1195388" eaLnBrk="1" hangingPunct="1">
              <a:spcBef>
                <a:spcPct val="70000"/>
              </a:spcBef>
              <a:buClr>
                <a:schemeClr val="bg2"/>
              </a:buClr>
              <a:buNone/>
              <a:defRPr/>
            </a:pPr>
            <a:r>
              <a:rPr lang="en-US" sz="2200" b="1" u="sng" dirty="0" smtClean="0">
                <a:effectLst/>
                <a:latin typeface="Arial" charset="0"/>
              </a:rPr>
              <a:t>Goal 2</a:t>
            </a:r>
            <a:r>
              <a:rPr lang="en-US" sz="2200" b="1" dirty="0" smtClean="0">
                <a:effectLst/>
                <a:latin typeface="Arial" charset="0"/>
              </a:rPr>
              <a:t>:   Become role models by applying research experiences in classrooms and with colleagues</a:t>
            </a:r>
          </a:p>
          <a:p>
            <a:pPr marL="1195388" indent="-1195388" eaLnBrk="1" hangingPunct="1">
              <a:spcBef>
                <a:spcPct val="70000"/>
              </a:spcBef>
              <a:buClr>
                <a:schemeClr val="bg2"/>
              </a:buClr>
              <a:buNone/>
              <a:defRPr/>
            </a:pPr>
            <a:r>
              <a:rPr lang="en-US" sz="2200" b="1" u="sng" dirty="0" smtClean="0">
                <a:effectLst/>
                <a:latin typeface="Arial" charset="0"/>
              </a:rPr>
              <a:t>Goal 3:</a:t>
            </a:r>
            <a:r>
              <a:rPr lang="en-US" sz="2200" b="1" dirty="0" smtClean="0">
                <a:effectLst/>
                <a:latin typeface="Arial" charset="0"/>
              </a:rPr>
              <a:t>   Implement Challenge Based Learning and Engineering Design Process in a Unit of instruction with students in your classroom.</a:t>
            </a:r>
          </a:p>
          <a:p>
            <a:pPr marL="1195388" indent="-1195388" eaLnBrk="1" hangingPunct="1">
              <a:spcBef>
                <a:spcPct val="70000"/>
              </a:spcBef>
              <a:buClr>
                <a:schemeClr val="bg2"/>
              </a:buClr>
              <a:buNone/>
              <a:defRPr/>
            </a:pPr>
            <a:r>
              <a:rPr lang="en-US" sz="2200" b="1" u="sng" dirty="0" smtClean="0">
                <a:effectLst/>
                <a:latin typeface="Arial" charset="0"/>
              </a:rPr>
              <a:t>Goal 4</a:t>
            </a:r>
            <a:r>
              <a:rPr lang="en-US" sz="2200" b="1" dirty="0" smtClean="0">
                <a:effectLst/>
                <a:latin typeface="Arial" charset="0"/>
              </a:rPr>
              <a:t>:   Link education to events and issues occurring within the community and encourage students to become effective citizens in a technology-driven society</a:t>
            </a: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pic>
        <p:nvPicPr>
          <p:cNvPr id="2051" name="Picture 3" descr="C:\Users\Liberid\AppData\Local\Microsoft\Windows\Temporary Internet Files\Content.IE5\GT071HZ3\MC9002054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52400"/>
            <a:ext cx="1150316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5563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Tools/Resources for RET 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35113"/>
            <a:ext cx="3505200" cy="6397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Resources Available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3429000" cy="3951288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Binders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Calendars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Checklists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Road Maps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  <a:hlinkClick r:id="rId2"/>
              </a:rPr>
              <a:t>RET Website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&amp;</a:t>
            </a:r>
          </a:p>
          <a:p>
            <a:pPr>
              <a:buClrTx/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latin typeface="Arial" pitchFamily="34" charset="0"/>
                <a:cs typeface="Arial" pitchFamily="34" charset="0"/>
                <a:hlinkClick r:id="rId3"/>
              </a:rPr>
              <a:t>RET Wiki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RET Resource Teachers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Faculty Mentors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GRAs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0000" y="1535113"/>
            <a:ext cx="5333999" cy="63976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do the resources provide?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24201" y="2133601"/>
            <a:ext cx="5791199" cy="47244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General Info, Unit and Research Info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Schedule of events, presenters, times, places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List of items due in a given time frame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 framework for discussion of Research expectations.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storage place for documents, electronically</a:t>
            </a:r>
          </a:p>
          <a:p>
            <a:pPr marL="914400" indent="-914400">
              <a:buClrTx/>
              <a:buNone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14400" indent="-914400">
              <a:buClrTx/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People to brainstorm with, ask questions, seek help from, and review your work.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ebbie\AppData\Local\Microsoft\Windows\Temporary Internet Files\Content.IE5\GO4RKN9Z\MC90028998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33400"/>
            <a:ext cx="1066800" cy="1156229"/>
          </a:xfrm>
          <a:prstGeom prst="rect">
            <a:avLst/>
          </a:prstGeom>
          <a:noFill/>
        </p:spPr>
      </p:pic>
      <p:sp>
        <p:nvSpPr>
          <p:cNvPr id="16" name="Right Brace 15"/>
          <p:cNvSpPr/>
          <p:nvPr/>
        </p:nvSpPr>
        <p:spPr>
          <a:xfrm>
            <a:off x="2971800" y="4953000"/>
            <a:ext cx="762000" cy="14478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1700"/>
            <a:ext cx="8153400" cy="13081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Calendar/Overview of 7 Weeks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the Calendar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July 27</a:t>
            </a:r>
            <a:r>
              <a:rPr lang="en-US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  </a:t>
            </a:r>
            <a:r>
              <a:rPr lang="en-US" altLang="en-US" sz="1800" dirty="0" smtClean="0"/>
              <a:t>(</a:t>
            </a:r>
            <a:r>
              <a:rPr lang="en-US" altLang="en-US" sz="1800" dirty="0"/>
              <a:t>9:00 AM – 6:00 PM)</a:t>
            </a:r>
            <a:br>
              <a:rPr lang="en-US" altLang="en-US" sz="1800" dirty="0"/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648200" cy="43434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b="1" dirty="0" smtClean="0"/>
              <a:t>Calendar of Events</a:t>
            </a:r>
            <a:r>
              <a:rPr lang="en-US" sz="2400" dirty="0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u="sng" dirty="0" smtClean="0"/>
              <a:t>Week 1</a:t>
            </a:r>
            <a:r>
              <a:rPr lang="en-US" sz="1800" b="1" dirty="0" smtClean="0"/>
              <a:t> – Engineering Design Class, Key PD Sessions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u="sng" dirty="0" smtClean="0"/>
              <a:t>Week 2</a:t>
            </a:r>
            <a:r>
              <a:rPr lang="en-US" sz="1800" b="1" dirty="0" smtClean="0"/>
              <a:t> – Research Training begins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800" b="1" dirty="0" smtClean="0">
                <a:latin typeface="SAPDings" panose="00000409000000000000" pitchFamily="49" charset="2"/>
              </a:rPr>
              <a:t> </a:t>
            </a:r>
            <a:r>
              <a:rPr lang="en-US" sz="1800" b="1" dirty="0" smtClean="0"/>
              <a:t>   phase into conducting Research,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1800" b="1" dirty="0" smtClean="0"/>
              <a:t>     RET and CEEMS PD Sessions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u="sng" dirty="0" smtClean="0"/>
              <a:t>Weeks 3 – 6</a:t>
            </a:r>
            <a:r>
              <a:rPr lang="en-US" sz="1800" b="1" dirty="0" smtClean="0"/>
              <a:t> – Research continues, RET and CEEMS PD Sessions, Field Trips 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u="sng" dirty="0" smtClean="0"/>
              <a:t>Week 7</a:t>
            </a:r>
            <a:r>
              <a:rPr lang="en-US" sz="1800" b="1" dirty="0" smtClean="0"/>
              <a:t> – Formal completion of Research Report, PPT and Video by RET Teachers, Culmination Event and Presentations by RET Teachers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362200"/>
            <a:ext cx="3581400" cy="3352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b="1" dirty="0" smtClean="0"/>
              <a:t>Routine Events: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Conducting Research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Progress Meetings with RET Teachers, AC, and GRA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Weekly Surveys completed by  RET Teachers, AC, and GRA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Field Trips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PD Sessions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Deliverables Check for RET Teachers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Bi-Weekly Presentations (Week 3 and Week 5)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pic>
        <p:nvPicPr>
          <p:cNvPr id="3077" name="Content Placeholder 5" descr="j023470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18492"/>
            <a:ext cx="1104900" cy="1019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24" descr="C:\Users\Liberid\AppData\Local\Microsoft\Windows\Temporary Internet Files\Content.IE5\FGHG1QZT\it_computer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447800"/>
            <a:ext cx="14208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52500"/>
            <a:ext cx="7848600" cy="1143000"/>
          </a:xfrm>
        </p:spPr>
        <p:txBody>
          <a:bodyPr/>
          <a:lstStyle/>
          <a:p>
            <a:pPr lvl="1" algn="l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 Teacher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 Deliverables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163763"/>
            <a:ext cx="7848600" cy="4694237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400" b="1" u="sng" dirty="0" smtClean="0"/>
              <a:t>Weekly</a:t>
            </a:r>
            <a:r>
              <a:rPr lang="en-US" sz="2400" dirty="0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Assigned PD Session summaries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Log book entries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Weekly Reflective Feedback Survey - </a:t>
            </a:r>
            <a:r>
              <a:rPr lang="en-US" sz="1800" b="1" dirty="0" smtClean="0">
                <a:solidFill>
                  <a:srgbClr val="C00000"/>
                </a:solidFill>
              </a:rPr>
              <a:t>Examine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u="sng" dirty="0" smtClean="0"/>
              <a:t>Week 7</a:t>
            </a:r>
            <a:r>
              <a:rPr lang="en-US" sz="2400" b="1" dirty="0" smtClean="0"/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Team Written Research Project Report 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Team PowerPoint Presentation with individual Unit Component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Team Video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Unit Template and Activity Templates 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Individual Teacher Poster 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Draft of Journal Article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 sz="1800" b="1" dirty="0" smtClean="0"/>
              <a:t>NSF Summary Report (4-5 page document for N</a:t>
            </a:r>
            <a:r>
              <a:rPr lang="en-US" sz="1800" b="1" dirty="0" smtClean="0">
                <a:latin typeface="Calibri" panose="020F0502020204030204" pitchFamily="34" charset="0"/>
              </a:rPr>
              <a:t>SF) </a:t>
            </a:r>
          </a:p>
        </p:txBody>
      </p:sp>
      <p:pic>
        <p:nvPicPr>
          <p:cNvPr id="4100" name="Picture 5" descr="C:\Users\Liberid\AppData\Local\Microsoft\Windows\Temporary Internet Files\Content.IE5\4C0VEWPN\1302185200-mailman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1336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 Teacher Deliverables - Post RET Summer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2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3200"/>
            <a:ext cx="84582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en-US" sz="1800" b="1" dirty="0" smtClean="0"/>
              <a:t>Community of Practice Meeting 1</a:t>
            </a:r>
            <a:r>
              <a:rPr lang="en-US" altLang="en-US" sz="2000" b="1" dirty="0" smtClean="0"/>
              <a:t> </a:t>
            </a:r>
            <a:r>
              <a:rPr lang="en-US" altLang="en-US" sz="2200" b="1" dirty="0" smtClean="0"/>
              <a:t>– </a:t>
            </a:r>
            <a:r>
              <a:rPr lang="en-US" altLang="en-US" sz="1600" b="1" dirty="0" smtClean="0"/>
              <a:t>(January)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1800" b="1" dirty="0" smtClean="0"/>
              <a:t>RET Unit implemented in classroom – </a:t>
            </a:r>
            <a:r>
              <a:rPr lang="en-US" altLang="en-US" sz="1600" b="1" dirty="0" smtClean="0"/>
              <a:t>(Before February 15</a:t>
            </a:r>
            <a:r>
              <a:rPr lang="en-US" altLang="en-US" sz="1600" b="1" baseline="30000" dirty="0" smtClean="0"/>
              <a:t>th</a:t>
            </a:r>
            <a:r>
              <a:rPr lang="en-US" altLang="en-US" sz="1600" b="1" dirty="0" smtClean="0"/>
              <a:t>)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1400" b="1" dirty="0" smtClean="0"/>
              <a:t>Unit Plan and Activity Templates are updated after implementation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1400" b="1" i="1" dirty="0" smtClean="0"/>
              <a:t>Updated </a:t>
            </a:r>
            <a:r>
              <a:rPr lang="en-US" altLang="en-US" sz="1400" b="1" dirty="0" smtClean="0"/>
              <a:t>Unit Plan and Activity Templates are approved by RET Resource Teachers and then posted on the wiki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en-US" altLang="en-US" sz="1400" b="1" dirty="0" smtClean="0"/>
              <a:t>All Student Performance data is collected and analyzed –</a:t>
            </a:r>
            <a:r>
              <a:rPr lang="en-US" altLang="en-US" sz="1200" b="1" dirty="0" smtClean="0"/>
              <a:t> (Before February 15</a:t>
            </a:r>
            <a:r>
              <a:rPr lang="en-US" altLang="en-US" sz="1200" b="1" baseline="30000" dirty="0" smtClean="0"/>
              <a:t>th</a:t>
            </a:r>
            <a:r>
              <a:rPr lang="en-US" altLang="en-US" sz="1200" b="1" dirty="0" smtClean="0"/>
              <a:t>)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1800" b="1" dirty="0" smtClean="0"/>
              <a:t>Final RET Unit Poster </a:t>
            </a:r>
            <a:r>
              <a:rPr lang="en-US" altLang="en-US" sz="2000" b="1" dirty="0" smtClean="0"/>
              <a:t>– </a:t>
            </a:r>
            <a:r>
              <a:rPr lang="en-US" altLang="en-US" sz="1600" b="1" dirty="0" smtClean="0"/>
              <a:t>(By March 15</a:t>
            </a:r>
            <a:r>
              <a:rPr lang="en-US" altLang="en-US" sz="1600" b="1" baseline="30000" dirty="0" smtClean="0"/>
              <a:t>th</a:t>
            </a:r>
            <a:r>
              <a:rPr lang="en-US" altLang="en-US" sz="1600" b="1" dirty="0" smtClean="0"/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1800" b="1" dirty="0" smtClean="0"/>
              <a:t>Final RET Unit Video – </a:t>
            </a:r>
            <a:r>
              <a:rPr lang="en-US" altLang="en-US" sz="1600" b="1" dirty="0" smtClean="0"/>
              <a:t>(By March 15</a:t>
            </a:r>
            <a:r>
              <a:rPr lang="en-US" altLang="en-US" sz="1600" b="1" baseline="30000" dirty="0" smtClean="0"/>
              <a:t>th</a:t>
            </a:r>
            <a:r>
              <a:rPr lang="en-US" altLang="en-US" sz="1600" b="1" dirty="0" smtClean="0"/>
              <a:t>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1800" b="1" dirty="0" smtClean="0"/>
              <a:t>Community of Practice Meeting 2 with the Culmination Event for Final Presentation of Deliverables via Power Point </a:t>
            </a:r>
            <a:r>
              <a:rPr lang="en-US" altLang="en-US" sz="1600" b="1" dirty="0" smtClean="0"/>
              <a:t>- (~ late March)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en-US" sz="1800" b="1" dirty="0" smtClean="0"/>
              <a:t>Presentation of RET Unit Poster at the 2018 STEM Conference</a:t>
            </a:r>
            <a:r>
              <a:rPr lang="en-US" altLang="en-US" sz="2000" b="1" dirty="0" smtClean="0"/>
              <a:t>.</a:t>
            </a:r>
          </a:p>
          <a:p>
            <a:pPr eaLnBrk="1" hangingPunct="1">
              <a:buFont typeface="Wingdings" pitchFamily="2" charset="2"/>
              <a:buChar char="q"/>
            </a:pPr>
            <a:endParaRPr lang="en-US" altLang="en-US" sz="2200" b="1" i="1" dirty="0" smtClean="0"/>
          </a:p>
        </p:txBody>
      </p:sp>
      <p:pic>
        <p:nvPicPr>
          <p:cNvPr id="5124" name="Picture 2" descr="C:\Users\Liberid\AppData\Local\Microsoft\Windows\Temporary Internet Files\Content.IE5\4C0VEWPN\presentation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981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1177</Words>
  <Application>Microsoft Office PowerPoint</Application>
  <PresentationFormat>On-screen Show (4:3)</PresentationFormat>
  <Paragraphs>178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Research Experiences for Teachers (RET)  Summer 2018</vt:lpstr>
      <vt:lpstr>Slide 2</vt:lpstr>
      <vt:lpstr>Announcements:</vt:lpstr>
      <vt:lpstr>RET Office Contact Information   </vt:lpstr>
      <vt:lpstr>Goals  of  The  RET  Site  Activities</vt:lpstr>
      <vt:lpstr>Tools/Resources for RET </vt:lpstr>
      <vt:lpstr> Calendar/Overview of 7 Weeks Examine the Calendar June 11th – July 27th  (9:00 AM – 6:00 PM)  </vt:lpstr>
      <vt:lpstr>         RET Teacher  Summer Deliverables </vt:lpstr>
      <vt:lpstr>RET Teacher Deliverables - Post RET Summer </vt:lpstr>
      <vt:lpstr>RET Teacher Payment Schedule</vt:lpstr>
      <vt:lpstr> Research Team                   Responsibilities   </vt:lpstr>
      <vt:lpstr>Laboratory and Office Usage and Safety</vt:lpstr>
      <vt:lpstr>Laboratory and Office Usage  and Safety Issues (Continued)</vt:lpstr>
      <vt:lpstr>Important Dates Regarding RET</vt:lpstr>
    </vt:vector>
  </TitlesOfParts>
  <Company>University of Cincinnati, uc.edu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 A Liberi</dc:creator>
  <cp:lastModifiedBy>Windows User</cp:lastModifiedBy>
  <cp:revision>75</cp:revision>
  <cp:lastPrinted>2015-04-29T15:06:23Z</cp:lastPrinted>
  <dcterms:created xsi:type="dcterms:W3CDTF">2007-07-19T21:04:34Z</dcterms:created>
  <dcterms:modified xsi:type="dcterms:W3CDTF">2018-06-08T17:36:41Z</dcterms:modified>
</cp:coreProperties>
</file>